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57" d="100"/>
          <a:sy n="57" d="100"/>
        </p:scale>
        <p:origin x="918" y="6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11/09/2015</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smtClean="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0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9103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E6A455CC-5944-4A6F-BEA0-D70126B6286B}" type="datetime1">
              <a:rPr lang="en-US" smtClean="0"/>
              <a:pPr>
                <a:defRPr/>
              </a:pPr>
              <a:t>11/09/2015</a:t>
            </a:fld>
            <a:endParaRPr lang="en-US" dirty="0"/>
          </a:p>
        </p:txBody>
      </p:sp>
      <p:sp>
        <p:nvSpPr>
          <p:cNvPr id="9103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069B7FF-2823-4FF5-A964-F068CCC19C0E}" type="slidenum">
              <a:rPr lang="en-US" altLang="en-US">
                <a:latin typeface="Verdana" panose="020B0604030504040204" pitchFamily="34" charset="0"/>
              </a:rPr>
              <a:pPr algn="r" eaLnBrk="1" hangingPunct="1">
                <a:spcBef>
                  <a:spcPct val="0"/>
                </a:spcBef>
              </a:pPr>
              <a:t>1</a:t>
            </a:fld>
            <a:endParaRPr lang="en-US" altLang="en-US">
              <a:latin typeface="Verdana" panose="020B0604030504040204" pitchFamily="34" charset="0"/>
            </a:endParaRPr>
          </a:p>
        </p:txBody>
      </p:sp>
    </p:spTree>
    <p:extLst>
      <p:ext uri="{BB962C8B-B14F-4D97-AF65-F5344CB8AC3E}">
        <p14:creationId xmlns:p14="http://schemas.microsoft.com/office/powerpoint/2010/main" val="89718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cs typeface="Arial" panose="020B0604020202020204" pitchFamily="34" charset="0"/>
              </a:rPr>
              <a:t>Recap:</a:t>
            </a:r>
            <a:r>
              <a:rPr lang="en-US" altLang="en-US" baseline="0" dirty="0" smtClean="0">
                <a:cs typeface="Arial" panose="020B0604020202020204" pitchFamily="34" charset="0"/>
              </a:rPr>
              <a:t>  Credits are different than Adjustments.  </a:t>
            </a:r>
          </a:p>
          <a:p>
            <a:pPr marL="171450" indent="-171450">
              <a:buFont typeface="Arial" panose="020B0604020202020204" pitchFamily="34" charset="0"/>
              <a:buChar char="•"/>
            </a:pPr>
            <a:r>
              <a:rPr lang="en-US" altLang="en-US" baseline="0" dirty="0" smtClean="0">
                <a:cs typeface="Arial" panose="020B0604020202020204" pitchFamily="34" charset="0"/>
              </a:rPr>
              <a:t>Credits are dollar for dollar reduction of tax liability</a:t>
            </a:r>
          </a:p>
          <a:p>
            <a:pPr marL="171450" indent="-171450">
              <a:buFont typeface="Arial" panose="020B0604020202020204" pitchFamily="34" charset="0"/>
              <a:buChar char="•"/>
            </a:pPr>
            <a:r>
              <a:rPr lang="en-US" altLang="en-US" baseline="0" dirty="0" smtClean="0">
                <a:cs typeface="Arial" panose="020B0604020202020204" pitchFamily="34" charset="0"/>
              </a:rPr>
              <a:t>Adjustments are dollar for dollar reduction to Income.</a:t>
            </a:r>
          </a:p>
          <a:p>
            <a:endParaRPr lang="en-US" altLang="en-US" dirty="0" smtClean="0">
              <a:cs typeface="Arial" panose="020B0604020202020204" pitchFamily="34" charset="0"/>
            </a:endParaRPr>
          </a:p>
          <a:p>
            <a:r>
              <a:rPr lang="en-US" altLang="en-US" dirty="0" smtClean="0">
                <a:cs typeface="Arial" panose="020B0604020202020204" pitchFamily="34" charset="0"/>
              </a:rPr>
              <a:t>Non</a:t>
            </a:r>
            <a:r>
              <a:rPr lang="en-US" altLang="en-US" baseline="0" dirty="0" smtClean="0">
                <a:cs typeface="Arial" panose="020B0604020202020204" pitchFamily="34" charset="0"/>
              </a:rPr>
              <a:t>refundable credits are applied against the tax liability in the order that they are listed on 1040</a:t>
            </a:r>
            <a:endParaRPr lang="en-US" altLang="en-US" dirty="0" smtClean="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11/09/2015</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2</a:t>
            </a:fld>
            <a:endParaRPr lang="en-US" altLang="en-US">
              <a:latin typeface="Verdana" panose="020B0604030504040204" pitchFamily="34" charset="0"/>
            </a:endParaRPr>
          </a:p>
        </p:txBody>
      </p:sp>
    </p:spTree>
    <p:extLst>
      <p:ext uri="{BB962C8B-B14F-4D97-AF65-F5344CB8AC3E}">
        <p14:creationId xmlns:p14="http://schemas.microsoft.com/office/powerpoint/2010/main" val="3484738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2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cs typeface="Arial" panose="020B0604020202020204" pitchFamily="34" charset="0"/>
              </a:rPr>
              <a:t>Suggestion about entering</a:t>
            </a:r>
            <a:r>
              <a:rPr lang="en-US" altLang="en-US" baseline="0" dirty="0" smtClean="0">
                <a:cs typeface="Arial" panose="020B0604020202020204" pitchFamily="34" charset="0"/>
              </a:rPr>
              <a:t> Foreign Tax Credit immediately when you see it on a tax document, is guidance for real tax returns.  When doing in class or proficiency problems, follow the order on the refund monitor</a:t>
            </a:r>
            <a:endParaRPr lang="en-US" altLang="en-US" dirty="0" smtClean="0">
              <a:cs typeface="Arial" panose="020B0604020202020204" pitchFamily="34" charset="0"/>
            </a:endParaRPr>
          </a:p>
        </p:txBody>
      </p:sp>
      <p:sp>
        <p:nvSpPr>
          <p:cNvPr id="9123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59F654C6-F86B-4173-A417-AC28D68F7BC3}" type="datetime1">
              <a:rPr lang="en-US" smtClean="0"/>
              <a:pPr>
                <a:defRPr/>
              </a:pPr>
              <a:t>11/09/2015</a:t>
            </a:fld>
            <a:endParaRPr lang="en-US" dirty="0"/>
          </a:p>
        </p:txBody>
      </p:sp>
      <p:sp>
        <p:nvSpPr>
          <p:cNvPr id="9123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6A7142ED-8420-498E-BDAF-6A5908630D95}" type="slidenum">
              <a:rPr lang="en-US" altLang="en-US">
                <a:latin typeface="Verdana" panose="020B0604030504040204" pitchFamily="34" charset="0"/>
              </a:rPr>
              <a:pPr algn="r" eaLnBrk="1" hangingPunct="1">
                <a:spcBef>
                  <a:spcPct val="0"/>
                </a:spcBef>
              </a:pPr>
              <a:t>3</a:t>
            </a:fld>
            <a:endParaRPr lang="en-US" altLang="en-US">
              <a:latin typeface="Verdana" panose="020B0604030504040204" pitchFamily="34" charset="0"/>
            </a:endParaRPr>
          </a:p>
        </p:txBody>
      </p:sp>
    </p:spTree>
    <p:extLst>
      <p:ext uri="{BB962C8B-B14F-4D97-AF65-F5344CB8AC3E}">
        <p14:creationId xmlns:p14="http://schemas.microsoft.com/office/powerpoint/2010/main" val="2475414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4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4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cs typeface="Arial" panose="020B0604020202020204" pitchFamily="34" charset="0"/>
              </a:rPr>
              <a:t>  Although you usually enter information in the order of the 1040 form, you should enter Foreign Tax Credit from 1099-INT or 1099-DIV on Form 1116 as soon as you see it.  Don’t wait until you get to 1040 Line 48.  You may forget about it by that time since you have already finished with the Interest/Dividend source documents.</a:t>
            </a:r>
          </a:p>
          <a:p>
            <a:pPr>
              <a:buFontTx/>
              <a:buChar char="•"/>
            </a:pPr>
            <a:endParaRPr lang="en-US" altLang="en-US" dirty="0" smtClean="0">
              <a:cs typeface="Arial" panose="020B0604020202020204" pitchFamily="34" charset="0"/>
            </a:endParaRPr>
          </a:p>
          <a:p>
            <a:pPr>
              <a:buFontTx/>
              <a:buChar char="•"/>
            </a:pPr>
            <a:r>
              <a:rPr lang="en-US" altLang="en-US" dirty="0" smtClean="0">
                <a:cs typeface="Arial" panose="020B0604020202020204" pitchFamily="34" charset="0"/>
              </a:rPr>
              <a:t>  Only fill in the Foreign Tax Credit at the top of Form 1116.  Rest of the Form is Out of Scope &amp; can remain red.  Does not show as red in Forms Tree</a:t>
            </a:r>
          </a:p>
        </p:txBody>
      </p:sp>
      <p:sp>
        <p:nvSpPr>
          <p:cNvPr id="91443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CF9E3044-C296-40F6-B6EE-31A8A141409D}" type="datetime1">
              <a:rPr lang="en-US" smtClean="0"/>
              <a:pPr>
                <a:defRPr/>
              </a:pPr>
              <a:t>11/09/2015</a:t>
            </a:fld>
            <a:endParaRPr lang="en-US" dirty="0"/>
          </a:p>
        </p:txBody>
      </p:sp>
      <p:sp>
        <p:nvSpPr>
          <p:cNvPr id="91443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0E71D441-3F7D-4C8F-A338-F657D0E6478E}" type="slidenum">
              <a:rPr lang="en-US" altLang="en-US">
                <a:latin typeface="Verdana" panose="020B0604030504040204" pitchFamily="34" charset="0"/>
              </a:rPr>
              <a:pPr algn="r" eaLnBrk="1" hangingPunct="1">
                <a:spcBef>
                  <a:spcPct val="0"/>
                </a:spcBef>
              </a:pPr>
              <a:t>4</a:t>
            </a:fld>
            <a:endParaRPr lang="en-US" altLang="en-US">
              <a:latin typeface="Verdana" panose="020B0604030504040204" pitchFamily="34" charset="0"/>
            </a:endParaRPr>
          </a:p>
        </p:txBody>
      </p:sp>
    </p:spTree>
    <p:extLst>
      <p:ext uri="{BB962C8B-B14F-4D97-AF65-F5344CB8AC3E}">
        <p14:creationId xmlns:p14="http://schemas.microsoft.com/office/powerpoint/2010/main" val="344926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smtClean="0"/>
              <a:t>Click to edit Master title style</a:t>
            </a:r>
            <a:endParaRPr lang="en-US"/>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smtClean="0"/>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smtClean="0"/>
              <a:t>2014-09-17</a:t>
            </a:r>
            <a:endParaRPr lang="en-US"/>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57034987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9126982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20685668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2241180908"/>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7923181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91477953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180807507"/>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770462054"/>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91692472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endParaRPr lang="en-US" altLang="en-US" dirty="0" smtClean="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smtClean="0"/>
              <a:t>2014-09-17</a:t>
            </a:r>
            <a:endParaRPr lang="en-US"/>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4"/>
          <p:cNvSpPr>
            <a:spLocks noGrp="1" noChangeArrowheads="1"/>
          </p:cNvSpPr>
          <p:nvPr>
            <p:ph type="ctrTitle"/>
          </p:nvPr>
        </p:nvSpPr>
        <p:spPr>
          <a:xfrm>
            <a:off x="990600" y="1905000"/>
            <a:ext cx="7772400" cy="1470025"/>
          </a:xfrm>
        </p:spPr>
        <p:txBody>
          <a:bodyPr>
            <a:normAutofit fontScale="90000"/>
          </a:bodyPr>
          <a:lstStyle/>
          <a:p>
            <a:r>
              <a:rPr lang="en-US" altLang="en-US" dirty="0" smtClean="0"/>
              <a:t>Nonrefundable &amp; Refundable Credits Overview,</a:t>
            </a:r>
            <a:br>
              <a:rPr lang="en-US" altLang="en-US" dirty="0" smtClean="0"/>
            </a:br>
            <a:r>
              <a:rPr lang="en-US" altLang="en-US" dirty="0" smtClean="0"/>
              <a:t>Foreign Tax Credit</a:t>
            </a:r>
          </a:p>
        </p:txBody>
      </p:sp>
      <p:sp>
        <p:nvSpPr>
          <p:cNvPr id="909315" name="Rectangle 5"/>
          <p:cNvSpPr>
            <a:spLocks noGrp="1" noChangeArrowheads="1"/>
          </p:cNvSpPr>
          <p:nvPr>
            <p:ph type="subTitle" idx="1"/>
          </p:nvPr>
        </p:nvSpPr>
        <p:spPr>
          <a:xfrm>
            <a:off x="1066800" y="3810000"/>
            <a:ext cx="7467600" cy="2438400"/>
          </a:xfrm>
        </p:spPr>
        <p:txBody>
          <a:bodyPr/>
          <a:lstStyle/>
          <a:p>
            <a:r>
              <a:rPr lang="en-US" altLang="en-US" sz="3600" dirty="0" smtClean="0"/>
              <a:t>Pub 4012 Tab G</a:t>
            </a:r>
          </a:p>
          <a:p>
            <a:r>
              <a:rPr lang="en-US" altLang="en-US" sz="3600" dirty="0" smtClean="0"/>
              <a:t>Pub 17 Chapter 37</a:t>
            </a:r>
          </a:p>
          <a:p>
            <a:r>
              <a:rPr lang="en-US" altLang="en-US" sz="3600" dirty="0" smtClean="0"/>
              <a:t>(Federal 1040-Line 48</a:t>
            </a:r>
            <a:r>
              <a:rPr lang="en-US" altLang="en-US" sz="3000" dirty="0" smtClean="0"/>
              <a:t>)</a:t>
            </a:r>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17659718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lstStyle/>
          <a:p>
            <a:r>
              <a:rPr lang="en-US" altLang="en-US" smtClean="0"/>
              <a:t>Definitions</a:t>
            </a:r>
          </a:p>
        </p:txBody>
      </p:sp>
      <p:sp>
        <p:nvSpPr>
          <p:cNvPr id="823299" name="Rectangle 3"/>
          <p:cNvSpPr>
            <a:spLocks noGrp="1" noChangeArrowheads="1"/>
          </p:cNvSpPr>
          <p:nvPr>
            <p:ph idx="1"/>
          </p:nvPr>
        </p:nvSpPr>
        <p:spPr>
          <a:xfrm>
            <a:off x="609600" y="1524000"/>
            <a:ext cx="8077200" cy="4800600"/>
          </a:xfrm>
        </p:spPr>
        <p:txBody>
          <a:bodyPr>
            <a:normAutofit/>
          </a:bodyPr>
          <a:lstStyle/>
          <a:p>
            <a:r>
              <a:rPr lang="en-US" altLang="en-US" b="1" dirty="0" smtClean="0"/>
              <a:t>Credit</a:t>
            </a:r>
            <a:r>
              <a:rPr lang="en-US" altLang="en-US" dirty="0" smtClean="0"/>
              <a:t> – a dollar-for-dollar reduction of the tax liability</a:t>
            </a:r>
          </a:p>
          <a:p>
            <a:pPr lvl="1"/>
            <a:r>
              <a:rPr lang="en-US" altLang="en-US" b="1" dirty="0" smtClean="0"/>
              <a:t>Nonrefundable Credits</a:t>
            </a:r>
            <a:r>
              <a:rPr lang="en-US" altLang="en-US" dirty="0" smtClean="0"/>
              <a:t> – can reduce the tax liability to zero, but does not provide a refund of excess credit</a:t>
            </a:r>
          </a:p>
          <a:p>
            <a:pPr lvl="2"/>
            <a:r>
              <a:rPr lang="en-US" altLang="en-US" dirty="0" smtClean="0"/>
              <a:t>Appear in Nonrefundable Credits section of 1040</a:t>
            </a:r>
            <a:endParaRPr lang="en-US" altLang="en-US" b="1" dirty="0" smtClean="0"/>
          </a:p>
          <a:p>
            <a:pPr lvl="1"/>
            <a:r>
              <a:rPr lang="en-US" altLang="en-US" b="1" dirty="0" smtClean="0"/>
              <a:t>Refundable Credits </a:t>
            </a:r>
            <a:r>
              <a:rPr lang="en-US" altLang="en-US" dirty="0" smtClean="0"/>
              <a:t>– can reduce the tax liability to zero &amp; provide a refund of excess credit</a:t>
            </a:r>
          </a:p>
          <a:p>
            <a:pPr lvl="2"/>
            <a:r>
              <a:rPr lang="en-US" altLang="en-US" dirty="0" smtClean="0"/>
              <a:t>Appear in Payments Section of 1040</a:t>
            </a:r>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35322456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ChangeArrowheads="1"/>
          </p:cNvSpPr>
          <p:nvPr>
            <p:ph type="title"/>
          </p:nvPr>
        </p:nvSpPr>
        <p:spPr/>
        <p:txBody>
          <a:bodyPr>
            <a:normAutofit fontScale="90000"/>
          </a:bodyPr>
          <a:lstStyle/>
          <a:p>
            <a:r>
              <a:rPr lang="en-US" altLang="en-US" dirty="0" smtClean="0"/>
              <a:t>Nonrefundable Credit</a:t>
            </a:r>
            <a:br>
              <a:rPr lang="en-US" altLang="en-US" dirty="0" smtClean="0"/>
            </a:br>
            <a:r>
              <a:rPr lang="en-US" altLang="en-US" dirty="0" smtClean="0"/>
              <a:t>Foreign Tax Credit – 1040 Line 48</a:t>
            </a:r>
            <a:endParaRPr lang="en-US" altLang="en-US" sz="2400" dirty="0" smtClean="0"/>
          </a:p>
        </p:txBody>
      </p:sp>
      <p:sp>
        <p:nvSpPr>
          <p:cNvPr id="911363" name="Rectangle 3"/>
          <p:cNvSpPr>
            <a:spLocks noGrp="1" noChangeArrowheads="1"/>
          </p:cNvSpPr>
          <p:nvPr>
            <p:ph idx="1"/>
          </p:nvPr>
        </p:nvSpPr>
        <p:spPr/>
        <p:txBody>
          <a:bodyPr/>
          <a:lstStyle/>
          <a:p>
            <a:r>
              <a:rPr lang="en-US" altLang="en-US" dirty="0" smtClean="0"/>
              <a:t>Reported to taxpayer on 1099 INT or 1099 DIV (usually on brokerage statement)</a:t>
            </a:r>
          </a:p>
          <a:p>
            <a:r>
              <a:rPr lang="en-US" altLang="en-US" dirty="0" smtClean="0"/>
              <a:t>Only In Scope if &lt; $300 ($600 MFJ)</a:t>
            </a:r>
          </a:p>
          <a:p>
            <a:r>
              <a:rPr lang="en-US" altLang="en-US" dirty="0" smtClean="0"/>
              <a:t>Enter at the top of Form 1116 page 1</a:t>
            </a:r>
          </a:p>
          <a:p>
            <a:pPr lvl="1"/>
            <a:r>
              <a:rPr lang="en-US" altLang="en-US" sz="2600" dirty="0" smtClean="0"/>
              <a:t>When Foreign Tax Credit appears on 1099-INT or 1099-DIV, enter it immediately (out of sequence).  Do not wait until you get to 1040 Line 48.  Otherwise, it may be lost or forgotten</a:t>
            </a:r>
          </a:p>
          <a:p>
            <a:r>
              <a:rPr lang="en-US" altLang="en-US" dirty="0" smtClean="0"/>
              <a:t>The rest of Form 1116 is Out Of Scope</a:t>
            </a:r>
          </a:p>
          <a:p>
            <a:pPr>
              <a:buFont typeface="Wingdings" panose="05000000000000000000" pitchFamily="2" charset="2"/>
              <a:buNone/>
            </a:pPr>
            <a:endParaRPr lang="en-US" altLang="en-US" dirty="0" smtClean="0"/>
          </a:p>
          <a:p>
            <a:endParaRPr lang="en-US" altLang="en-US" dirty="0" smtClean="0"/>
          </a:p>
        </p:txBody>
      </p:sp>
      <p:pic>
        <p:nvPicPr>
          <p:cNvPr id="911365" name="Picture 2" descr="http://www.speedysigns.com/images/decals/400c/Speedy/SHAPES/NOSYMB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54864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descr="NJ Pub Ref" title="NJ Pub Ref"/>
          <p:cNvSpPr txBox="1"/>
          <p:nvPr/>
        </p:nvSpPr>
        <p:spPr>
          <a:xfrm>
            <a:off x="7105729" y="58579"/>
            <a:ext cx="1663404" cy="246221"/>
          </a:xfrm>
          <a:prstGeom prst="rect">
            <a:avLst/>
          </a:prstGeom>
          <a:noFill/>
        </p:spPr>
        <p:txBody>
          <a:bodyPr wrap="none" tIns="0" bIns="0" rtlCol="0">
            <a:spAutoFit/>
          </a:bodyPr>
          <a:lstStyle/>
          <a:p>
            <a:pPr algn="r"/>
            <a:r>
              <a:rPr lang="en-US" sz="1600" dirty="0" smtClean="0"/>
              <a:t>Pub 4012 Tab G</a:t>
            </a:r>
            <a:endParaRPr lang="en-US" sz="1600" dirty="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10601090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3" cstate="print"/>
          <a:srcRect/>
          <a:stretch>
            <a:fillRect/>
          </a:stretch>
        </p:blipFill>
        <p:spPr bwMode="auto">
          <a:xfrm>
            <a:off x="609600" y="1600200"/>
            <a:ext cx="7772400" cy="4038600"/>
          </a:xfrm>
          <a:prstGeom prst="rect">
            <a:avLst/>
          </a:prstGeom>
          <a:noFill/>
          <a:ln w="9525">
            <a:noFill/>
            <a:miter lim="800000"/>
            <a:headEnd/>
            <a:tailEnd/>
          </a:ln>
        </p:spPr>
      </p:pic>
      <p:sp>
        <p:nvSpPr>
          <p:cNvPr id="913411" name="Title 1"/>
          <p:cNvSpPr>
            <a:spLocks noGrp="1"/>
          </p:cNvSpPr>
          <p:nvPr>
            <p:ph type="title"/>
          </p:nvPr>
        </p:nvSpPr>
        <p:spPr/>
        <p:txBody>
          <a:bodyPr>
            <a:normAutofit/>
          </a:bodyPr>
          <a:lstStyle/>
          <a:p>
            <a:r>
              <a:rPr lang="en-US" altLang="en-US" smtClean="0"/>
              <a:t>TW Form 1116 – Foreign Tax Credit</a:t>
            </a:r>
          </a:p>
        </p:txBody>
      </p:sp>
      <p:sp>
        <p:nvSpPr>
          <p:cNvPr id="10" name="Oval 4"/>
          <p:cNvSpPr>
            <a:spLocks noChangeArrowheads="1"/>
          </p:cNvSpPr>
          <p:nvPr/>
        </p:nvSpPr>
        <p:spPr bwMode="auto">
          <a:xfrm>
            <a:off x="4724400" y="4343400"/>
            <a:ext cx="8382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pic>
        <p:nvPicPr>
          <p:cNvPr id="9" name="Picture 8"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38522822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utoUpdateAnimBg="0"/>
    </p:bld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385</Words>
  <Application>Microsoft Office PowerPoint</Application>
  <PresentationFormat>On-screen Show (4:3)</PresentationFormat>
  <Paragraphs>47</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ＭＳ Ｐゴシック</vt:lpstr>
      <vt:lpstr>Verdana</vt:lpstr>
      <vt:lpstr>Wingdings</vt:lpstr>
      <vt:lpstr>NJ Template 06</vt:lpstr>
      <vt:lpstr>Nonrefundable &amp; Refundable Credits Overview, Foreign Tax Credit</vt:lpstr>
      <vt:lpstr>Definitions</vt:lpstr>
      <vt:lpstr>Nonrefundable Credit Foreign Tax Credit – 1040 Line 48</vt:lpstr>
      <vt:lpstr>TW Form 1116 – Foreign Tax Credit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2015-11-10T02:44:51Z</dcterms:modified>
</cp:coreProperties>
</file>